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sldIdLst>
    <p:sldId id="304" r:id="rId5"/>
    <p:sldId id="314" r:id="rId6"/>
    <p:sldId id="429" r:id="rId7"/>
    <p:sldId id="415" r:id="rId8"/>
    <p:sldId id="355" r:id="rId9"/>
    <p:sldId id="357" r:id="rId10"/>
    <p:sldId id="358" r:id="rId11"/>
    <p:sldId id="414" r:id="rId12"/>
    <p:sldId id="383" r:id="rId13"/>
    <p:sldId id="391" r:id="rId14"/>
    <p:sldId id="392" r:id="rId15"/>
    <p:sldId id="393" r:id="rId16"/>
    <p:sldId id="395" r:id="rId17"/>
    <p:sldId id="413" r:id="rId18"/>
    <p:sldId id="368" r:id="rId19"/>
    <p:sldId id="259" r:id="rId20"/>
    <p:sldId id="396" r:id="rId21"/>
    <p:sldId id="397" r:id="rId22"/>
    <p:sldId id="398" r:id="rId23"/>
    <p:sldId id="412" r:id="rId24"/>
    <p:sldId id="416" r:id="rId25"/>
    <p:sldId id="370" r:id="rId26"/>
    <p:sldId id="406" r:id="rId27"/>
    <p:sldId id="408" r:id="rId28"/>
    <p:sldId id="409" r:id="rId29"/>
    <p:sldId id="410" r:id="rId30"/>
    <p:sldId id="411" r:id="rId31"/>
    <p:sldId id="373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35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F789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78" d="100"/>
          <a:sy n="78" d="100"/>
        </p:scale>
        <p:origin x="806" y="139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23/12/2023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0" y="1499616"/>
            <a:ext cx="7505426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2165" y="1673173"/>
            <a:ext cx="5682033" cy="1496997"/>
          </a:xfrm>
        </p:spPr>
        <p:txBody>
          <a:bodyPr anchor="b">
            <a:no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Business-to-business marketing priorities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52165" y="3231930"/>
            <a:ext cx="5682033" cy="141756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2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3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noProof="0" dirty="0"/>
              <a:t>Add text here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98053"/>
            <a:ext cx="2286000" cy="731519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9447212" cy="132556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772816"/>
            <a:ext cx="4114800" cy="65314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72816"/>
            <a:ext cx="4114800" cy="65314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136525"/>
            <a:ext cx="10847763" cy="1207643"/>
          </a:xfrm>
          <a:noFill/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799" y="1389888"/>
            <a:ext cx="10847763" cy="50422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5361" y="3392424"/>
            <a:ext cx="2807698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207643"/>
          </a:xfrm>
        </p:spPr>
        <p:txBody>
          <a:bodyPr anchor="b" anchorCtr="0"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389888"/>
            <a:ext cx="10515599" cy="4754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002536"/>
            <a:ext cx="4901184" cy="4010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2532888"/>
            <a:ext cx="4901184" cy="36941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7440" y="2002536"/>
            <a:ext cx="5166360" cy="4010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b="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7440" y="2532888"/>
            <a:ext cx="5166360" cy="36941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9633"/>
            <a:ext cx="10515600" cy="1511056"/>
          </a:xfrm>
        </p:spPr>
        <p:txBody>
          <a:bodyPr anchor="b" anchorCtr="0">
            <a:no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9D8C06D-0790-D07E-AC6D-4B7C6754845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176138" y="2596439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CDB1B3BC-8FFF-F1AB-0AF6-827AE3EC295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27867" y="3007500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4E2A9A-CB70-0ACF-949A-D854CAB0468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524342" y="259353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B4744B67-695A-5CD7-90DD-C6584C8B51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76071" y="3004591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496073" y="2585132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547802" y="2996193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Text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094BE29-29F9-3C87-9562-1D209B038F0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166807" y="4830127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F603DF30-A829-B14E-BB37-235311FBE93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218536" y="5241188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5B61F78-0E58-94ED-E0E7-B8FCFD700D1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129211" y="4827218"/>
            <a:ext cx="1793875" cy="696885"/>
          </a:xfr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5B6F84EE-E23F-BCFF-F8A2-3513FD61564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180940" y="5238279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4F5CD47-12A2-BFAB-F8DE-CA4905A7E6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513110" y="481882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926C5DF0-D496-DD93-D54C-ED696E3AE01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64839" y="5229881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06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4605"/>
            <a:ext cx="10515600" cy="1250301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3527"/>
            <a:ext cx="10515600" cy="45534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3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813853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816125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811573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813845"/>
            <a:ext cx="2103120" cy="1014372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210"/>
            <a:ext cx="10515600" cy="116795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82000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86038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78012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79989"/>
            <a:ext cx="1920240" cy="3265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882148"/>
            <a:ext cx="2057400" cy="118275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160"/>
            <a:ext cx="4114800" cy="20177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24539"/>
            <a:ext cx="4114800" cy="287158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BDB841-0C59-E647-32CD-05B58D791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97160"/>
            <a:ext cx="5219231" cy="20177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3BCB702-835A-35CF-DCFA-C55FD2DA73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24539"/>
            <a:ext cx="5227208" cy="287158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 flipH="1">
            <a:off x="6753384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A0FC8B-88E1-B5A8-0766-E5A1E97B2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69623" y="1429977"/>
            <a:ext cx="8650603" cy="418705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36E2EE-37F8-6AB6-586A-F79F7E3771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2165" y="1673173"/>
            <a:ext cx="5682033" cy="1496997"/>
          </a:xfrm>
        </p:spPr>
        <p:txBody>
          <a:bodyPr anchor="b">
            <a:no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0490" y="3191256"/>
            <a:ext cx="5669736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75" name="Picture 574" descr="A colorful cityscape with black background&#10;&#10;Description automatically generated">
            <a:extLst>
              <a:ext uri="{FF2B5EF4-FFF2-40B4-BE49-F238E27FC236}">
                <a16:creationId xmlns:a16="http://schemas.microsoft.com/office/drawing/2014/main" id="{CD7500D4-321C-D498-B77D-B3330FB168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61"/>
          <a:stretch/>
        </p:blipFill>
        <p:spPr>
          <a:xfrm>
            <a:off x="0" y="167525"/>
            <a:ext cx="7988595" cy="66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1054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F4618-3252-4C5E-9F4D-0BCC8F537EEA}" type="datetimeFigureOut">
              <a:rPr lang="en-US" smtClean="0"/>
              <a:t>23/12/2023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406"/>
            <a:ext cx="7767436" cy="1282332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92431"/>
            <a:ext cx="3660648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101501"/>
            <a:ext cx="3660648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418669"/>
            <a:ext cx="3668664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827739"/>
            <a:ext cx="3668664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5113809"/>
            <a:ext cx="3668664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5541532"/>
            <a:ext cx="3660648" cy="75674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6972" y="2101500"/>
            <a:ext cx="3660648" cy="1188719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36972" y="3428999"/>
            <a:ext cx="3668664" cy="365125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6972" y="3827739"/>
            <a:ext cx="3657421" cy="1188158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5158" y="157334"/>
            <a:ext cx="5669280" cy="1235510"/>
          </a:xfrm>
        </p:spPr>
        <p:txBody>
          <a:bodyPr anchor="b" anchorCtr="0"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5158" y="2796007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5158" y="3216630"/>
            <a:ext cx="5669280" cy="596418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15158" y="3858768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5158" y="4270248"/>
            <a:ext cx="5669280" cy="64534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5158" y="4968553"/>
            <a:ext cx="5669280" cy="36576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600"/>
              </a:lnSpc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15158" y="5379659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5158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4862" y="136525"/>
            <a:ext cx="8661341" cy="1389253"/>
          </a:xfrm>
          <a:noFill/>
        </p:spPr>
        <p:txBody>
          <a:bodyPr anchor="b" anchorCtr="0"/>
          <a:lstStyle>
            <a:lvl1pPr algn="ctr"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4862" y="1824354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4862" y="3218892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4862" y="3678872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24354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218892"/>
            <a:ext cx="4114800" cy="402989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678872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96925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45984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9013" y="3799982"/>
            <a:ext cx="2103120" cy="360000"/>
          </a:xfrm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2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 dirty="0"/>
              <a:t>3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93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  <p:sldLayoutId id="2147483694" r:id="rId24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E03AC-7ED9-9AC4-E39D-3813F948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49" y="2614498"/>
            <a:ext cx="2485591" cy="218150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0534" y="1816376"/>
            <a:ext cx="8491466" cy="1496997"/>
          </a:xfrm>
        </p:spPr>
        <p:txBody>
          <a:bodyPr/>
          <a:lstStyle/>
          <a:p>
            <a:pPr marL="0" marR="0" algn="ctr">
              <a:lnSpc>
                <a:spcPct val="113000"/>
              </a:lnSpc>
              <a:spcAft>
                <a:spcPts val="1000"/>
              </a:spcAft>
            </a:pPr>
            <a:r>
              <a:rPr lang="en-US" sz="3700" dirty="0" err="1">
                <a:solidFill>
                  <a:srgbClr val="FF0000"/>
                </a:solidFill>
              </a:rPr>
              <a:t>Đề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tài</a:t>
            </a:r>
            <a:br>
              <a:rPr lang="en-US" sz="3700" dirty="0">
                <a:solidFill>
                  <a:srgbClr val="FF0000"/>
                </a:solidFill>
              </a:rPr>
            </a:br>
            <a:r>
              <a:rPr lang="en-US" sz="3700" dirty="0" err="1">
                <a:solidFill>
                  <a:srgbClr val="FF0000"/>
                </a:solidFill>
              </a:rPr>
              <a:t>phần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mềm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quản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lý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thư</a:t>
            </a:r>
            <a:r>
              <a:rPr lang="en-US" sz="3700" dirty="0">
                <a:solidFill>
                  <a:srgbClr val="FF0000"/>
                </a:solidFill>
              </a:rPr>
              <a:t> </a:t>
            </a:r>
            <a:r>
              <a:rPr lang="en-US" sz="3700" dirty="0" err="1">
                <a:solidFill>
                  <a:srgbClr val="FF0000"/>
                </a:solidFill>
              </a:rPr>
              <a:t>viện</a:t>
            </a:r>
            <a:endParaRPr lang="en-US" sz="3700" dirty="0">
              <a:effectLst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2320" y="3544627"/>
            <a:ext cx="6768155" cy="1417569"/>
          </a:xfrm>
        </p:spPr>
        <p:txBody>
          <a:bodyPr>
            <a:normAutofit/>
          </a:bodyPr>
          <a:lstStyle/>
          <a:p>
            <a:r>
              <a:rPr lang="en-US" sz="3600" dirty="0" err="1"/>
              <a:t>Nhóm</a:t>
            </a:r>
            <a:r>
              <a:rPr lang="en-US" sz="3600" dirty="0"/>
              <a:t> </a:t>
            </a:r>
            <a:r>
              <a:rPr lang="en-US" sz="3600" dirty="0" err="1"/>
              <a:t>Thực</a:t>
            </a:r>
            <a:r>
              <a:rPr lang="en-US" sz="3600" dirty="0"/>
              <a:t> </a:t>
            </a:r>
            <a:r>
              <a:rPr lang="en-US" sz="3600" dirty="0" err="1"/>
              <a:t>Hiện</a:t>
            </a:r>
            <a:r>
              <a:rPr lang="en-US" sz="3600" dirty="0"/>
              <a:t>: 404ERROR</a:t>
            </a:r>
          </a:p>
        </p:txBody>
      </p:sp>
      <p:pic>
        <p:nvPicPr>
          <p:cNvPr id="2" name="Picture 1" descr="Trường Đại học Công nghiệp Thực phẩm TP.HCM (HUFI) chính ...">
            <a:extLst>
              <a:ext uri="{FF2B5EF4-FFF2-40B4-BE49-F238E27FC236}">
                <a16:creationId xmlns:a16="http://schemas.microsoft.com/office/drawing/2014/main" id="{B1E1E6D6-DB2B-EB03-CC97-0EF4ABB74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30" y="11210"/>
            <a:ext cx="5678170" cy="112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9422-8544-A063-87C3-E08FA467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44874-DE84-2641-C890-F899178E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428708"/>
            <a:ext cx="8645237" cy="2730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42853-242B-B0D5-6247-748DAFAA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4" y="3158836"/>
            <a:ext cx="8645237" cy="3197514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BDEB81E9-427E-56C6-5C02-1140834E933F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9F0F2D38-057A-D14F-D9F7-669F0A470B7D}"/>
              </a:ext>
            </a:extLst>
          </p:cNvPr>
          <p:cNvSpPr/>
          <p:nvPr/>
        </p:nvSpPr>
        <p:spPr>
          <a:xfrm>
            <a:off x="-65011" y="20256"/>
            <a:ext cx="578734" cy="683774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72433548-6CBC-67CD-571A-5F89824F964E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" name="!!Rectangle 4">
            <a:extLst>
              <a:ext uri="{FF2B5EF4-FFF2-40B4-BE49-F238E27FC236}">
                <a16:creationId xmlns:a16="http://schemas.microsoft.com/office/drawing/2014/main" id="{D5382690-4ECC-8928-0C2F-41C2BB4F9D42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5">
            <a:extLst>
              <a:ext uri="{FF2B5EF4-FFF2-40B4-BE49-F238E27FC236}">
                <a16:creationId xmlns:a16="http://schemas.microsoft.com/office/drawing/2014/main" id="{6D7E861F-3841-12B5-E562-0A7988932893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30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C5AA1-C2DB-206E-4618-0383EBD8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B3526-21CA-C010-0A6B-161FBABD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110" y="1189759"/>
            <a:ext cx="8541326" cy="4478482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5D0DD96C-4B68-57D5-6C07-2B243671ADE9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483A04DC-C5AC-1DFC-1409-C94073374164}"/>
              </a:ext>
            </a:extLst>
          </p:cNvPr>
          <p:cNvSpPr/>
          <p:nvPr/>
        </p:nvSpPr>
        <p:spPr>
          <a:xfrm>
            <a:off x="-65011" y="20256"/>
            <a:ext cx="578734" cy="683774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2EBE595C-A447-2E0A-5B56-20C02188699B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" name="!!Rectangle 4">
            <a:extLst>
              <a:ext uri="{FF2B5EF4-FFF2-40B4-BE49-F238E27FC236}">
                <a16:creationId xmlns:a16="http://schemas.microsoft.com/office/drawing/2014/main" id="{4983D520-B345-4E05-E31C-0BBA7434BF6C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5">
            <a:extLst>
              <a:ext uri="{FF2B5EF4-FFF2-40B4-BE49-F238E27FC236}">
                <a16:creationId xmlns:a16="http://schemas.microsoft.com/office/drawing/2014/main" id="{79D41A95-A640-395A-EB18-4DB1E947B71F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3BF7-57FE-CC3E-B2AD-14C300E0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939"/>
            <a:ext cx="10515600" cy="578772"/>
          </a:xfrm>
        </p:spPr>
        <p:txBody>
          <a:bodyPr/>
          <a:lstStyle/>
          <a:p>
            <a:pPr algn="ctr"/>
            <a:r>
              <a:rPr lang="en-US" dirty="0"/>
              <a:t>YÊU CẦU PHI CHỨC NĂNG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EC13-623C-730B-80DB-A7446DDF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12</a:t>
            </a:fld>
            <a:endParaRPr lang="en-US"/>
          </a:p>
        </p:txBody>
      </p:sp>
      <p:sp>
        <p:nvSpPr>
          <p:cNvPr id="6" name="!!Rectangle 1">
            <a:extLst>
              <a:ext uri="{FF2B5EF4-FFF2-40B4-BE49-F238E27FC236}">
                <a16:creationId xmlns:a16="http://schemas.microsoft.com/office/drawing/2014/main" id="{C6CBFB28-ADFC-D428-120A-2E60A03732BE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!!Rectangle 2">
            <a:extLst>
              <a:ext uri="{FF2B5EF4-FFF2-40B4-BE49-F238E27FC236}">
                <a16:creationId xmlns:a16="http://schemas.microsoft.com/office/drawing/2014/main" id="{3AE098AE-52AA-EA20-66EC-654D0E429634}"/>
              </a:ext>
            </a:extLst>
          </p:cNvPr>
          <p:cNvSpPr/>
          <p:nvPr/>
        </p:nvSpPr>
        <p:spPr>
          <a:xfrm>
            <a:off x="-65011" y="20256"/>
            <a:ext cx="578734" cy="683774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8" name="!!Rectangle 3">
            <a:extLst>
              <a:ext uri="{FF2B5EF4-FFF2-40B4-BE49-F238E27FC236}">
                <a16:creationId xmlns:a16="http://schemas.microsoft.com/office/drawing/2014/main" id="{C27A8AFA-7508-2437-E7F3-27ED1FB64BEF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0C5C49A-031A-08CB-DBDE-7641F5894810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5">
            <a:extLst>
              <a:ext uri="{FF2B5EF4-FFF2-40B4-BE49-F238E27FC236}">
                <a16:creationId xmlns:a16="http://schemas.microsoft.com/office/drawing/2014/main" id="{072AF537-EF8E-F9A8-1C1B-4E55B3C41D75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9C2DE5-B37A-3C32-13F3-9DCD93655601}"/>
              </a:ext>
            </a:extLst>
          </p:cNvPr>
          <p:cNvSpPr txBox="1">
            <a:spLocks/>
          </p:cNvSpPr>
          <p:nvPr/>
        </p:nvSpPr>
        <p:spPr>
          <a:xfrm>
            <a:off x="966019" y="1443761"/>
            <a:ext cx="11041380" cy="4485640"/>
          </a:xfrm>
          <a:prstGeom prst="rect">
            <a:avLst/>
          </a:prstGeom>
        </p:spPr>
        <p:txBody>
          <a:bodyPr>
            <a:normAutofit fontScale="8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0" indent="403225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vi-VN" altLang="en-US" dirty="0"/>
              <a:t>   </a:t>
            </a:r>
            <a:r>
              <a:rPr lang="en-US" dirty="0"/>
              <a:t>-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0" indent="403225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vi-VN" altLang="en-US" dirty="0"/>
              <a:t>   </a:t>
            </a:r>
            <a:r>
              <a:rPr lang="en-US" dirty="0"/>
              <a:t>-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24/24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nghỉ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  <a:p>
            <a:pPr marL="0" indent="461963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vi-VN" altLang="en-US" dirty="0"/>
              <a:t>   </a:t>
            </a:r>
            <a:r>
              <a:rPr lang="en-US" dirty="0"/>
              <a:t>-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,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, </a:t>
            </a:r>
            <a:r>
              <a:rPr lang="en-US" dirty="0" err="1"/>
              <a:t>phiếu</a:t>
            </a:r>
            <a:r>
              <a:rPr lang="en-US" dirty="0"/>
              <a:t> </a:t>
            </a:r>
            <a:r>
              <a:rPr lang="en-US" dirty="0" err="1"/>
              <a:t>mượn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cách</a:t>
            </a:r>
            <a:endParaRPr lang="en-US" dirty="0"/>
          </a:p>
          <a:p>
            <a:pPr marL="0" indent="461963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vi-VN" altLang="en-US" dirty="0"/>
              <a:t>   </a:t>
            </a:r>
            <a:r>
              <a:rPr lang="en-US" dirty="0"/>
              <a:t>- Hoàn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dung</a:t>
            </a:r>
          </a:p>
          <a:p>
            <a:pPr marL="0" indent="461963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vi-VN" altLang="en-US" dirty="0"/>
              <a:t>   </a:t>
            </a:r>
            <a:r>
              <a:rPr lang="en-US" dirty="0"/>
              <a:t>- 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lứa</a:t>
            </a:r>
            <a:r>
              <a:rPr lang="en-US" dirty="0"/>
              <a:t> </a:t>
            </a:r>
            <a:r>
              <a:rPr lang="en-US" dirty="0" err="1"/>
              <a:t>tuổi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FFF6B-CB2B-9CBA-54FD-6144E4B7D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9" y="841325"/>
            <a:ext cx="10515600" cy="5996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43BF7-57FE-CC3E-B2AD-14C300E0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553"/>
            <a:ext cx="10515600" cy="578772"/>
          </a:xfrm>
        </p:spPr>
        <p:txBody>
          <a:bodyPr/>
          <a:lstStyle/>
          <a:p>
            <a:pPr marL="457200" lvl="1" algn="ctr">
              <a:spcBef>
                <a:spcPts val="5"/>
              </a:spcBef>
              <a:buSzPts val="1600"/>
              <a:tabLst>
                <a:tab pos="716915" algn="l"/>
              </a:tabLst>
            </a:pP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</a:t>
            </a:r>
            <a:r>
              <a:rPr lang="vi-VN" sz="3600" b="1" spc="-1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vi-VN" sz="3600" b="1" spc="-1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vi-VN" sz="3600" b="1" spc="-1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3600" b="1" spc="-1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vi-VN" sz="3600" b="1" spc="-1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600" b="1" spc="-5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vi-VN" sz="3600" b="1" spc="-1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(ERD)</a:t>
            </a:r>
            <a:endParaRPr lang="en-US" sz="3600" b="1" spc="-5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0EC13-623C-730B-80DB-A7446DDF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13</a:t>
            </a:fld>
            <a:endParaRPr lang="en-US"/>
          </a:p>
        </p:txBody>
      </p:sp>
      <p:sp>
        <p:nvSpPr>
          <p:cNvPr id="6" name="!!Rectangle 1">
            <a:extLst>
              <a:ext uri="{FF2B5EF4-FFF2-40B4-BE49-F238E27FC236}">
                <a16:creationId xmlns:a16="http://schemas.microsoft.com/office/drawing/2014/main" id="{C6CBFB28-ADFC-D428-120A-2E60A03732BE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!!Rectangle 2">
            <a:extLst>
              <a:ext uri="{FF2B5EF4-FFF2-40B4-BE49-F238E27FC236}">
                <a16:creationId xmlns:a16="http://schemas.microsoft.com/office/drawing/2014/main" id="{3AE098AE-52AA-EA20-66EC-654D0E429634}"/>
              </a:ext>
            </a:extLst>
          </p:cNvPr>
          <p:cNvSpPr/>
          <p:nvPr/>
        </p:nvSpPr>
        <p:spPr>
          <a:xfrm>
            <a:off x="-65011" y="20256"/>
            <a:ext cx="578734" cy="683774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8" name="!!Rectangle 3">
            <a:extLst>
              <a:ext uri="{FF2B5EF4-FFF2-40B4-BE49-F238E27FC236}">
                <a16:creationId xmlns:a16="http://schemas.microsoft.com/office/drawing/2014/main" id="{C27A8AFA-7508-2437-E7F3-27ED1FB64BEF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0C5C49A-031A-08CB-DBDE-7641F5894810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5">
            <a:extLst>
              <a:ext uri="{FF2B5EF4-FFF2-40B4-BE49-F238E27FC236}">
                <a16:creationId xmlns:a16="http://schemas.microsoft.com/office/drawing/2014/main" id="{072AF537-EF8E-F9A8-1C1B-4E55B3C41D75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3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1">
            <a:extLst>
              <a:ext uri="{FF2B5EF4-FFF2-40B4-BE49-F238E27FC236}">
                <a16:creationId xmlns:a16="http://schemas.microsoft.com/office/drawing/2014/main" id="{4F3A25D1-9D6E-D7D6-9FC2-239F18FF9516}"/>
              </a:ext>
            </a:extLst>
          </p:cNvPr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KHẢO SÁT NGHIỆP VỤ </a:t>
            </a:r>
          </a:p>
        </p:txBody>
      </p:sp>
      <p:sp>
        <p:nvSpPr>
          <p:cNvPr id="16" name="!!Rectangle 2">
            <a:extLst>
              <a:ext uri="{FF2B5EF4-FFF2-40B4-BE49-F238E27FC236}">
                <a16:creationId xmlns:a16="http://schemas.microsoft.com/office/drawing/2014/main" id="{664F7EA1-0E2C-C2A8-46AD-3619E639C4F5}"/>
              </a:ext>
            </a:extLst>
          </p:cNvPr>
          <p:cNvSpPr/>
          <p:nvPr/>
        </p:nvSpPr>
        <p:spPr>
          <a:xfrm>
            <a:off x="2357777" y="0"/>
            <a:ext cx="2640943" cy="6858000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ĐẶC TẢ YÊU CẦU BÀI TOÁN</a:t>
            </a:r>
          </a:p>
        </p:txBody>
      </p:sp>
      <p:sp>
        <p:nvSpPr>
          <p:cNvPr id="17" name="!!Rectangle 3">
            <a:extLst>
              <a:ext uri="{FF2B5EF4-FFF2-40B4-BE49-F238E27FC236}">
                <a16:creationId xmlns:a16="http://schemas.microsoft.com/office/drawing/2014/main" id="{F5464D3C-CDEE-48B7-FA37-C5398B0A6827}"/>
              </a:ext>
            </a:extLst>
          </p:cNvPr>
          <p:cNvSpPr/>
          <p:nvPr/>
        </p:nvSpPr>
        <p:spPr>
          <a:xfrm>
            <a:off x="4998720" y="0"/>
            <a:ext cx="2438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THIẾT KẾ CHƯƠNG TRÌNH</a:t>
            </a:r>
          </a:p>
        </p:txBody>
      </p:sp>
      <p:sp>
        <p:nvSpPr>
          <p:cNvPr id="18" name="!!Rectangle 4">
            <a:extLst>
              <a:ext uri="{FF2B5EF4-FFF2-40B4-BE49-F238E27FC236}">
                <a16:creationId xmlns:a16="http://schemas.microsoft.com/office/drawing/2014/main" id="{3B996AB5-1711-2EF3-E5C1-212A8EF79D87}"/>
              </a:ext>
            </a:extLst>
          </p:cNvPr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CÀI ĐẶT CHƯƠNG TRÌNH</a:t>
            </a:r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!!Rectangle 5">
            <a:extLst>
              <a:ext uri="{FF2B5EF4-FFF2-40B4-BE49-F238E27FC236}">
                <a16:creationId xmlns:a16="http://schemas.microsoft.com/office/drawing/2014/main" id="{56E533A0-49E4-B3F1-E90C-6A5027624C63}"/>
              </a:ext>
            </a:extLst>
          </p:cNvPr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HƯỚNG DẪN SỬ DỤNG</a:t>
            </a:r>
          </a:p>
        </p:txBody>
      </p:sp>
    </p:spTree>
    <p:extLst>
      <p:ext uri="{BB962C8B-B14F-4D97-AF65-F5344CB8AC3E}">
        <p14:creationId xmlns:p14="http://schemas.microsoft.com/office/powerpoint/2010/main" val="352035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0" y="-1"/>
            <a:ext cx="561757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10" name="!!Rectangle 4">
            <a:extLst>
              <a:ext uri="{FF2B5EF4-FFF2-40B4-BE49-F238E27FC236}">
                <a16:creationId xmlns:a16="http://schemas.microsoft.com/office/drawing/2014/main" id="{495F1519-4100-F88B-C22D-DE916E4898AA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5">
            <a:extLst>
              <a:ext uri="{FF2B5EF4-FFF2-40B4-BE49-F238E27FC236}">
                <a16:creationId xmlns:a16="http://schemas.microsoft.com/office/drawing/2014/main" id="{8144B362-5977-F94A-75AB-74D7A91FC82A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4C6E2-44BD-0F73-4DB3-C0B2DDD77126}"/>
              </a:ext>
            </a:extLst>
          </p:cNvPr>
          <p:cNvSpPr txBox="1"/>
          <p:nvPr/>
        </p:nvSpPr>
        <p:spPr>
          <a:xfrm>
            <a:off x="1842119" y="382765"/>
            <a:ext cx="8312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QUAN HỆ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CA4AED-BAB0-FE5C-F860-AA185FF4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53" y="967213"/>
            <a:ext cx="10171832" cy="5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8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0" y="-1"/>
            <a:ext cx="561757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278" y="319086"/>
            <a:ext cx="3921780" cy="435466"/>
          </a:xfrm>
        </p:spPr>
        <p:txBody>
          <a:bodyPr>
            <a:no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0666650" y="6470244"/>
            <a:ext cx="751582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1418232" y="6470244"/>
            <a:ext cx="751582" cy="3877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5502" y="76470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‘Account’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0" y="1126768"/>
            <a:ext cx="5325218" cy="97168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45501" y="2108667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19" y="2544133"/>
            <a:ext cx="5325218" cy="107329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745501" y="360349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19" y="4038962"/>
            <a:ext cx="5325218" cy="27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3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0" y="-1"/>
            <a:ext cx="561757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278" y="319086"/>
            <a:ext cx="3941445" cy="435466"/>
          </a:xfrm>
        </p:spPr>
        <p:txBody>
          <a:bodyPr>
            <a:no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0666650" y="6470244"/>
            <a:ext cx="751582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1418232" y="6470244"/>
            <a:ext cx="751582" cy="3877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5502" y="76470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45502" y="289147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mượn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4" y="1269158"/>
            <a:ext cx="5198704" cy="1325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86" y="3428998"/>
            <a:ext cx="519870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0" y="-1"/>
            <a:ext cx="561757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278" y="319086"/>
            <a:ext cx="4029935" cy="435466"/>
          </a:xfrm>
        </p:spPr>
        <p:txBody>
          <a:bodyPr>
            <a:no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0666650" y="6470244"/>
            <a:ext cx="751582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1418232" y="6470244"/>
            <a:ext cx="751582" cy="3877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5502" y="76470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45502" y="2691972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2" y="1243300"/>
            <a:ext cx="5473487" cy="1092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2" y="3173155"/>
            <a:ext cx="5473487" cy="109127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745501" y="455944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21" y="5101707"/>
            <a:ext cx="5473488" cy="10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0" y="-1"/>
            <a:ext cx="561757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1278" y="319086"/>
            <a:ext cx="3882451" cy="435466"/>
          </a:xfrm>
        </p:spPr>
        <p:txBody>
          <a:bodyPr>
            <a:no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0666650" y="6470244"/>
            <a:ext cx="751582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11418232" y="6470244"/>
            <a:ext cx="751582" cy="3877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5502" y="764706"/>
            <a:ext cx="2823427" cy="435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82" y="1394070"/>
            <a:ext cx="6886920" cy="433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5F6E82-AB3B-E1A6-9D9F-3F53AAB7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6848"/>
            <a:ext cx="10515600" cy="1325563"/>
          </a:xfrm>
        </p:spPr>
        <p:txBody>
          <a:bodyPr/>
          <a:lstStyle/>
          <a:p>
            <a:r>
              <a:rPr lang="en-US" dirty="0"/>
              <a:t>Danh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AC81320-22E5-8E12-129B-3D0138A976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78636" y="3611358"/>
            <a:ext cx="3331571" cy="920604"/>
          </a:xfrm>
          <a:solidFill>
            <a:schemeClr val="tx2">
              <a:lumMod val="50000"/>
              <a:lumOff val="50000"/>
            </a:schemeClr>
          </a:solidFill>
        </p:spPr>
        <p:txBody>
          <a:bodyPr tIns="320040"/>
          <a:lstStyle/>
          <a:p>
            <a:r>
              <a:rPr lang="en-US" sz="2500" kern="0" dirty="0">
                <a:effectLst/>
                <a:latin typeface="Tahoma" panose="020B0604030504040204" pitchFamily="34" charset="0"/>
              </a:rPr>
              <a:t>Lê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Ngọc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Bảo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Trân</a:t>
            </a:r>
            <a:endParaRPr lang="en-US" sz="2500" dirty="0">
              <a:latin typeface="Tahoma" panose="020B0604030504040204" pitchFamily="34" charset="0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4BB83BA-A297-5A2C-C76F-3776813F24E5}"/>
              </a:ext>
            </a:extLst>
          </p:cNvPr>
          <p:cNvSpPr txBox="1">
            <a:spLocks/>
          </p:cNvSpPr>
          <p:nvPr/>
        </p:nvSpPr>
        <p:spPr>
          <a:xfrm>
            <a:off x="435550" y="2966674"/>
            <a:ext cx="3548500" cy="924651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vert="horz" lIns="91440" tIns="32004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00" b="1" kern="120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kern="0" dirty="0" err="1">
                <a:latin typeface="Tahoma" panose="020B0604030504040204" pitchFamily="34" charset="0"/>
              </a:rPr>
              <a:t>Trần</a:t>
            </a:r>
            <a:r>
              <a:rPr lang="en-US" sz="2500" kern="0" dirty="0"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latin typeface="Tahoma" panose="020B0604030504040204" pitchFamily="34" charset="0"/>
              </a:rPr>
              <a:t>Thị</a:t>
            </a:r>
            <a:r>
              <a:rPr lang="en-US" sz="2500" kern="0" dirty="0">
                <a:latin typeface="Tahoma" panose="020B0604030504040204" pitchFamily="34" charset="0"/>
              </a:rPr>
              <a:t> Trúc</a:t>
            </a:r>
            <a:endParaRPr lang="en-US" sz="2500" dirty="0">
              <a:latin typeface="Tahoma" panose="020B0604030504040204" pitchFamily="34" charset="0"/>
            </a:endParaRP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6E56934-8A43-4674-09A6-DCA1001EA804}"/>
              </a:ext>
            </a:extLst>
          </p:cNvPr>
          <p:cNvSpPr txBox="1">
            <a:spLocks/>
          </p:cNvSpPr>
          <p:nvPr/>
        </p:nvSpPr>
        <p:spPr>
          <a:xfrm>
            <a:off x="435550" y="4481762"/>
            <a:ext cx="4189191" cy="785414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32004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38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kern="0" dirty="0">
                <a:effectLst/>
                <a:latin typeface="Tahoma" panose="020B0604030504040204" pitchFamily="34" charset="0"/>
              </a:rPr>
              <a:t>Cao Hoàng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Nhật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Th</a:t>
            </a:r>
            <a:r>
              <a:rPr lang="en-US" sz="2500" kern="0" dirty="0" err="1">
                <a:latin typeface="Tahoma" panose="020B0604030504040204" pitchFamily="34" charset="0"/>
              </a:rPr>
              <a:t>ă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ng</a:t>
            </a:r>
            <a:endParaRPr lang="en-US" sz="2500" dirty="0">
              <a:latin typeface="Tahoma" panose="020B0604030504040204" pitchFamily="34" charset="0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B005BFA1-7209-E3E7-42B6-CC22B61CAB6A}"/>
              </a:ext>
            </a:extLst>
          </p:cNvPr>
          <p:cNvSpPr txBox="1">
            <a:spLocks/>
          </p:cNvSpPr>
          <p:nvPr/>
        </p:nvSpPr>
        <p:spPr>
          <a:xfrm>
            <a:off x="838200" y="1439865"/>
            <a:ext cx="3420804" cy="920605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32004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38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kern="0" dirty="0" err="1">
                <a:effectLst/>
                <a:latin typeface="Tahoma" panose="020B0604030504040204" pitchFamily="34" charset="0"/>
              </a:rPr>
              <a:t>Nguyễn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Đình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Duy</a:t>
            </a:r>
            <a:endParaRPr lang="en-US" sz="2500" dirty="0">
              <a:latin typeface="Tahoma" panose="020B0604030504040204" pitchFamily="34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675D781-8FFF-966E-E4C1-0B53AB6D7DE8}"/>
              </a:ext>
            </a:extLst>
          </p:cNvPr>
          <p:cNvSpPr txBox="1">
            <a:spLocks/>
          </p:cNvSpPr>
          <p:nvPr/>
        </p:nvSpPr>
        <p:spPr>
          <a:xfrm>
            <a:off x="7628221" y="5267176"/>
            <a:ext cx="3616013" cy="920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0" tIns="32004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38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kern="0" dirty="0">
                <a:effectLst/>
                <a:latin typeface="Tahoma" panose="020B0604030504040204" pitchFamily="34" charset="0"/>
              </a:rPr>
              <a:t>Phan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Ngọc</a:t>
            </a:r>
            <a:r>
              <a:rPr lang="en-US" sz="2500" kern="0" dirty="0">
                <a:effectLst/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effectLst/>
                <a:latin typeface="Tahoma" panose="020B0604030504040204" pitchFamily="34" charset="0"/>
              </a:rPr>
              <a:t>Viễn</a:t>
            </a:r>
            <a:endParaRPr lang="en-US" sz="2500" dirty="0">
              <a:latin typeface="Tahom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A13ABF-CA92-7382-1C66-C138C3A14B3E}"/>
              </a:ext>
            </a:extLst>
          </p:cNvPr>
          <p:cNvSpPr/>
          <p:nvPr/>
        </p:nvSpPr>
        <p:spPr>
          <a:xfrm>
            <a:off x="6096001" y="840105"/>
            <a:ext cx="60960" cy="60178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9FB01A7-A18A-FECB-C016-E6113DAFE468}"/>
              </a:ext>
            </a:extLst>
          </p:cNvPr>
          <p:cNvCxnSpPr>
            <a:endCxn id="22" idx="3"/>
          </p:cNvCxnSpPr>
          <p:nvPr/>
        </p:nvCxnSpPr>
        <p:spPr>
          <a:xfrm rot="10800000" flipV="1">
            <a:off x="4259004" y="1736202"/>
            <a:ext cx="1836996" cy="1639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CA6CFB-DF01-BAFB-441F-E54A93D6E016}"/>
              </a:ext>
            </a:extLst>
          </p:cNvPr>
          <p:cNvCxnSpPr/>
          <p:nvPr/>
        </p:nvCxnSpPr>
        <p:spPr>
          <a:xfrm>
            <a:off x="6156961" y="2118360"/>
            <a:ext cx="1155473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B1330F70-DA27-E525-7441-6D136E1C92AD}"/>
              </a:ext>
            </a:extLst>
          </p:cNvPr>
          <p:cNvCxnSpPr>
            <a:cxnSpLocks/>
          </p:cNvCxnSpPr>
          <p:nvPr/>
        </p:nvCxnSpPr>
        <p:spPr>
          <a:xfrm>
            <a:off x="5790478" y="9468523"/>
            <a:ext cx="1155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Arrow Connector 964">
            <a:extLst>
              <a:ext uri="{FF2B5EF4-FFF2-40B4-BE49-F238E27FC236}">
                <a16:creationId xmlns:a16="http://schemas.microsoft.com/office/drawing/2014/main" id="{DD4A88E1-BD9D-C919-EF2E-A7EBB0C76391}"/>
              </a:ext>
            </a:extLst>
          </p:cNvPr>
          <p:cNvCxnSpPr>
            <a:cxnSpLocks/>
          </p:cNvCxnSpPr>
          <p:nvPr/>
        </p:nvCxnSpPr>
        <p:spPr>
          <a:xfrm>
            <a:off x="6156961" y="5727478"/>
            <a:ext cx="1504637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7" name="Connector: Elbow 966">
            <a:extLst>
              <a:ext uri="{FF2B5EF4-FFF2-40B4-BE49-F238E27FC236}">
                <a16:creationId xmlns:a16="http://schemas.microsoft.com/office/drawing/2014/main" id="{AE5E6C99-E819-BB08-8D45-956BF504B7B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158191" y="3852823"/>
            <a:ext cx="1620445" cy="21883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9" name="Straight Arrow Connector 968">
            <a:extLst>
              <a:ext uri="{FF2B5EF4-FFF2-40B4-BE49-F238E27FC236}">
                <a16:creationId xmlns:a16="http://schemas.microsoft.com/office/drawing/2014/main" id="{13F12AE5-797F-73FB-4E5F-DFF33339C69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624741" y="4874469"/>
            <a:ext cx="166344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1" name="Connector: Elbow 970">
            <a:extLst>
              <a:ext uri="{FF2B5EF4-FFF2-40B4-BE49-F238E27FC236}">
                <a16:creationId xmlns:a16="http://schemas.microsoft.com/office/drawing/2014/main" id="{4EFE326F-CC68-3C5D-4DD9-4BCEF6213A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3484" y="2965257"/>
            <a:ext cx="2142516" cy="55466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5" name="Text Placeholder 12">
            <a:extLst>
              <a:ext uri="{FF2B5EF4-FFF2-40B4-BE49-F238E27FC236}">
                <a16:creationId xmlns:a16="http://schemas.microsoft.com/office/drawing/2014/main" id="{C1B0656C-5018-BE57-EE7B-DF0BCCA6B446}"/>
              </a:ext>
            </a:extLst>
          </p:cNvPr>
          <p:cNvSpPr txBox="1">
            <a:spLocks/>
          </p:cNvSpPr>
          <p:nvPr/>
        </p:nvSpPr>
        <p:spPr>
          <a:xfrm>
            <a:off x="7312434" y="1638112"/>
            <a:ext cx="3753924" cy="920604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txBody>
          <a:bodyPr vert="horz" lIns="0" tIns="32004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ZA" sz="38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kern="0" dirty="0" err="1">
                <a:latin typeface="Tahoma" panose="020B0604030504040204" pitchFamily="34" charset="0"/>
              </a:rPr>
              <a:t>Huỳnh</a:t>
            </a:r>
            <a:r>
              <a:rPr lang="en-US" sz="2500" kern="0" dirty="0">
                <a:latin typeface="Tahoma" panose="020B0604030504040204" pitchFamily="34" charset="0"/>
              </a:rPr>
              <a:t> Lê </a:t>
            </a:r>
            <a:r>
              <a:rPr lang="en-US" sz="2500" kern="0" dirty="0" err="1">
                <a:latin typeface="Tahoma" panose="020B0604030504040204" pitchFamily="34" charset="0"/>
              </a:rPr>
              <a:t>Thúy</a:t>
            </a:r>
            <a:r>
              <a:rPr lang="en-US" sz="2500" kern="0" dirty="0">
                <a:latin typeface="Tahoma" panose="020B0604030504040204" pitchFamily="34" charset="0"/>
              </a:rPr>
              <a:t> </a:t>
            </a:r>
            <a:r>
              <a:rPr lang="en-US" sz="2500" kern="0" dirty="0" err="1">
                <a:latin typeface="Tahoma" panose="020B0604030504040204" pitchFamily="34" charset="0"/>
              </a:rPr>
              <a:t>Uyên</a:t>
            </a:r>
            <a:endParaRPr lang="en-US" sz="25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3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20" grpId="0" animBg="1"/>
      <p:bldP spid="21" grpId="0" animBg="1"/>
      <p:bldP spid="22" grpId="0" animBg="1"/>
      <p:bldP spid="23" grpId="0" animBg="1"/>
      <p:bldP spid="9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1">
            <a:extLst>
              <a:ext uri="{FF2B5EF4-FFF2-40B4-BE49-F238E27FC236}">
                <a16:creationId xmlns:a16="http://schemas.microsoft.com/office/drawing/2014/main" id="{4F3A25D1-9D6E-D7D6-9FC2-239F18FF9516}"/>
              </a:ext>
            </a:extLst>
          </p:cNvPr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KHẢO SÁT NGHIỆP VỤ </a:t>
            </a:r>
          </a:p>
        </p:txBody>
      </p:sp>
      <p:sp>
        <p:nvSpPr>
          <p:cNvPr id="16" name="!!Rectangle 2">
            <a:extLst>
              <a:ext uri="{FF2B5EF4-FFF2-40B4-BE49-F238E27FC236}">
                <a16:creationId xmlns:a16="http://schemas.microsoft.com/office/drawing/2014/main" id="{664F7EA1-0E2C-C2A8-46AD-3619E639C4F5}"/>
              </a:ext>
            </a:extLst>
          </p:cNvPr>
          <p:cNvSpPr/>
          <p:nvPr/>
        </p:nvSpPr>
        <p:spPr>
          <a:xfrm>
            <a:off x="2357777" y="0"/>
            <a:ext cx="2640943" cy="6858000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ĐẶC TẢ YÊU CẦU BÀI TOÁN</a:t>
            </a:r>
          </a:p>
        </p:txBody>
      </p:sp>
      <p:sp>
        <p:nvSpPr>
          <p:cNvPr id="17" name="!!Rectangle 3">
            <a:extLst>
              <a:ext uri="{FF2B5EF4-FFF2-40B4-BE49-F238E27FC236}">
                <a16:creationId xmlns:a16="http://schemas.microsoft.com/office/drawing/2014/main" id="{F5464D3C-CDEE-48B7-FA37-C5398B0A6827}"/>
              </a:ext>
            </a:extLst>
          </p:cNvPr>
          <p:cNvSpPr/>
          <p:nvPr/>
        </p:nvSpPr>
        <p:spPr>
          <a:xfrm>
            <a:off x="4998720" y="0"/>
            <a:ext cx="2438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THIẾT KẾ CHƯƠNG TRÌNH</a:t>
            </a:r>
          </a:p>
        </p:txBody>
      </p:sp>
      <p:sp>
        <p:nvSpPr>
          <p:cNvPr id="18" name="!!Rectangle 4">
            <a:extLst>
              <a:ext uri="{FF2B5EF4-FFF2-40B4-BE49-F238E27FC236}">
                <a16:creationId xmlns:a16="http://schemas.microsoft.com/office/drawing/2014/main" id="{3B996AB5-1711-2EF3-E5C1-212A8EF79D87}"/>
              </a:ext>
            </a:extLst>
          </p:cNvPr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CÀI ĐẶT CHƯƠNG TRÌNH</a:t>
            </a:r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!!Rectangle 5">
            <a:extLst>
              <a:ext uri="{FF2B5EF4-FFF2-40B4-BE49-F238E27FC236}">
                <a16:creationId xmlns:a16="http://schemas.microsoft.com/office/drawing/2014/main" id="{56E533A0-49E4-B3F1-E90C-6A5027624C63}"/>
              </a:ext>
            </a:extLst>
          </p:cNvPr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HƯỚNG DẪN SỬ DỤNG</a:t>
            </a:r>
          </a:p>
        </p:txBody>
      </p:sp>
    </p:spTree>
    <p:extLst>
      <p:ext uri="{BB962C8B-B14F-4D97-AF65-F5344CB8AC3E}">
        <p14:creationId xmlns:p14="http://schemas.microsoft.com/office/powerpoint/2010/main" val="75559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9219628" y="96668"/>
            <a:ext cx="2894044" cy="161248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SỐ YÊU CẦU ĐỂ SỬ DỤNG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D7C3E7-A15A-20A1-1F0E-F67C2BC9B181}"/>
              </a:ext>
            </a:extLst>
          </p:cNvPr>
          <p:cNvSpPr txBox="1">
            <a:spLocks/>
          </p:cNvSpPr>
          <p:nvPr/>
        </p:nvSpPr>
        <p:spPr>
          <a:xfrm>
            <a:off x="966019" y="1709157"/>
            <a:ext cx="11041380" cy="4485640"/>
          </a:xfrm>
          <a:prstGeom prst="rect">
            <a:avLst/>
          </a:prstGeom>
        </p:spPr>
        <p:txBody>
          <a:bodyPr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vi-VN" dirty="0"/>
              <a:t>Dùng visual studio nếu bạn muốn thay đổi mã nguồn</a:t>
            </a:r>
          </a:p>
          <a:p>
            <a:pPr>
              <a:lnSpc>
                <a:spcPct val="110000"/>
              </a:lnSpc>
            </a:pPr>
            <a:r>
              <a:rPr lang="vi-VN" dirty="0"/>
              <a:t>Tải về MySQL và 1 công cụ trực quan hóa giúp quan sát cơ sở </a:t>
            </a:r>
            <a:r>
              <a:rPr lang="en-US" dirty="0" err="1"/>
              <a:t>dữ</a:t>
            </a:r>
            <a:r>
              <a:rPr lang="vi-VN" dirty="0"/>
              <a:t> liệu tốt hơn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vi-VN" dirty="0"/>
              <a:t>Hệ điều hành : </a:t>
            </a:r>
            <a:r>
              <a:rPr lang="en-US" dirty="0"/>
              <a:t>W</a:t>
            </a:r>
            <a:r>
              <a:rPr lang="vi-VN" dirty="0"/>
              <a:t>indows</a:t>
            </a:r>
            <a:r>
              <a:rPr lang="en-US" dirty="0"/>
              <a:t> 7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vi-VN" dirty="0"/>
          </a:p>
          <a:p>
            <a:pPr>
              <a:lnSpc>
                <a:spcPct val="110000"/>
              </a:lnSpc>
            </a:pPr>
            <a:r>
              <a:rPr lang="vi-VN" dirty="0"/>
              <a:t>Yêu cầu phần cứng : Không yêu cầu cấu hình phần cứng cao, dùng được là được.</a:t>
            </a:r>
          </a:p>
          <a:p>
            <a:pPr>
              <a:lnSpc>
                <a:spcPct val="110000"/>
              </a:lnSpc>
            </a:pPr>
            <a:endParaRPr lang="vi-VN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8691717" y="234478"/>
            <a:ext cx="2894044" cy="161248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CHẠY FILE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B338A-1685-A38A-C88A-5893F7F5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97" y="1040723"/>
            <a:ext cx="7212070" cy="53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94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8691717" y="234478"/>
            <a:ext cx="2894044" cy="1612489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NHẤN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D4E8C-55B7-3C80-DD3C-BF4CD324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5" y="576661"/>
            <a:ext cx="6741242" cy="55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8101781" y="234478"/>
            <a:ext cx="3824748" cy="224325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 ĐƯỜNG DẪN LƯU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1BAAD-75E5-B9E7-2EC0-29DD6603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15" y="615376"/>
            <a:ext cx="6862904" cy="56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0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8101781" y="234478"/>
            <a:ext cx="3824748" cy="224325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NHẤN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10339-83F1-8726-7A70-12DFC872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8" y="782524"/>
            <a:ext cx="6301002" cy="51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4">
            <a:extLst>
              <a:ext uri="{FF2B5EF4-FFF2-40B4-BE49-F238E27FC236}">
                <a16:creationId xmlns:a16="http://schemas.microsoft.com/office/drawing/2014/main" id="{D47F5AD6-41C4-A33A-D9AA-8503D2F8F116}"/>
              </a:ext>
            </a:extLst>
          </p:cNvPr>
          <p:cNvSpPr/>
          <p:nvPr/>
        </p:nvSpPr>
        <p:spPr>
          <a:xfrm>
            <a:off x="0" y="0"/>
            <a:ext cx="474562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4" name="!!Rectangle 1">
            <a:extLst>
              <a:ext uri="{FF2B5EF4-FFF2-40B4-BE49-F238E27FC236}">
                <a16:creationId xmlns:a16="http://schemas.microsoft.com/office/drawing/2014/main" id="{78CDD5FC-8AC2-8779-2BE4-FCBD9185834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" name="!!Rectangle 2">
            <a:extLst>
              <a:ext uri="{FF2B5EF4-FFF2-40B4-BE49-F238E27FC236}">
                <a16:creationId xmlns:a16="http://schemas.microsoft.com/office/drawing/2014/main" id="{B3281100-4C2E-E61F-09C2-72EB26C8358E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!!Rectangle 3">
            <a:extLst>
              <a:ext uri="{FF2B5EF4-FFF2-40B4-BE49-F238E27FC236}">
                <a16:creationId xmlns:a16="http://schemas.microsoft.com/office/drawing/2014/main" id="{C2409F58-5291-8D51-2A4E-C887D02A5BD3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!!Rectangle 5">
            <a:extLst>
              <a:ext uri="{FF2B5EF4-FFF2-40B4-BE49-F238E27FC236}">
                <a16:creationId xmlns:a16="http://schemas.microsoft.com/office/drawing/2014/main" id="{8A4292A8-4870-632B-4B71-26393C95C88B}"/>
              </a:ext>
            </a:extLst>
          </p:cNvPr>
          <p:cNvSpPr/>
          <p:nvPr/>
        </p:nvSpPr>
        <p:spPr>
          <a:xfrm>
            <a:off x="11435208" y="6449929"/>
            <a:ext cx="756791" cy="408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3AA6856F-926F-D8BD-23BC-D60819C68526}"/>
              </a:ext>
            </a:extLst>
          </p:cNvPr>
          <p:cNvSpPr/>
          <p:nvPr/>
        </p:nvSpPr>
        <p:spPr>
          <a:xfrm>
            <a:off x="7796981" y="234478"/>
            <a:ext cx="4395018" cy="364926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KHI TOÀN TẤT CHỌN “CLOSE”, 1 SHOTCUT SẼ ĐƯỢC TẠO Ở DESKTOP CỦA BẠN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821B2-934D-0FA9-34B1-ACEC0CA4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62" y="935115"/>
            <a:ext cx="6547419" cy="5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1">
            <a:extLst>
              <a:ext uri="{FF2B5EF4-FFF2-40B4-BE49-F238E27FC236}">
                <a16:creationId xmlns:a16="http://schemas.microsoft.com/office/drawing/2014/main" id="{4F3A25D1-9D6E-D7D6-9FC2-239F18FF9516}"/>
              </a:ext>
            </a:extLst>
          </p:cNvPr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KHẢO SÁT NGHIỆP VỤ </a:t>
            </a:r>
          </a:p>
        </p:txBody>
      </p:sp>
      <p:sp>
        <p:nvSpPr>
          <p:cNvPr id="16" name="!!Rectangle 2">
            <a:extLst>
              <a:ext uri="{FF2B5EF4-FFF2-40B4-BE49-F238E27FC236}">
                <a16:creationId xmlns:a16="http://schemas.microsoft.com/office/drawing/2014/main" id="{664F7EA1-0E2C-C2A8-46AD-3619E639C4F5}"/>
              </a:ext>
            </a:extLst>
          </p:cNvPr>
          <p:cNvSpPr/>
          <p:nvPr/>
        </p:nvSpPr>
        <p:spPr>
          <a:xfrm>
            <a:off x="2357777" y="0"/>
            <a:ext cx="2640943" cy="6858000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ĐẶC TẢ YÊU CẦU BÀI TOÁN</a:t>
            </a:r>
          </a:p>
        </p:txBody>
      </p:sp>
      <p:sp>
        <p:nvSpPr>
          <p:cNvPr id="17" name="!!Rectangle 3">
            <a:extLst>
              <a:ext uri="{FF2B5EF4-FFF2-40B4-BE49-F238E27FC236}">
                <a16:creationId xmlns:a16="http://schemas.microsoft.com/office/drawing/2014/main" id="{F5464D3C-CDEE-48B7-FA37-C5398B0A6827}"/>
              </a:ext>
            </a:extLst>
          </p:cNvPr>
          <p:cNvSpPr/>
          <p:nvPr/>
        </p:nvSpPr>
        <p:spPr>
          <a:xfrm>
            <a:off x="4998720" y="0"/>
            <a:ext cx="2438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THIẾT KẾ CHƯƠNG TRÌNH</a:t>
            </a:r>
          </a:p>
        </p:txBody>
      </p:sp>
      <p:sp>
        <p:nvSpPr>
          <p:cNvPr id="18" name="!!Rectangle 4">
            <a:extLst>
              <a:ext uri="{FF2B5EF4-FFF2-40B4-BE49-F238E27FC236}">
                <a16:creationId xmlns:a16="http://schemas.microsoft.com/office/drawing/2014/main" id="{3B996AB5-1711-2EF3-E5C1-212A8EF79D87}"/>
              </a:ext>
            </a:extLst>
          </p:cNvPr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CÀI ĐẶT CHƯƠNG TRÌNH</a:t>
            </a:r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!!Rectangle 5">
            <a:extLst>
              <a:ext uri="{FF2B5EF4-FFF2-40B4-BE49-F238E27FC236}">
                <a16:creationId xmlns:a16="http://schemas.microsoft.com/office/drawing/2014/main" id="{56E533A0-49E4-B3F1-E90C-6A5027624C63}"/>
              </a:ext>
            </a:extLst>
          </p:cNvPr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GIAO DIỆN CỦA ỨNG DỤNG</a:t>
            </a:r>
          </a:p>
        </p:txBody>
      </p:sp>
    </p:spTree>
    <p:extLst>
      <p:ext uri="{BB962C8B-B14F-4D97-AF65-F5344CB8AC3E}">
        <p14:creationId xmlns:p14="http://schemas.microsoft.com/office/powerpoint/2010/main" val="305330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LOADING KHI KHỞI ĐỘNG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60F67-A223-2A4A-5C46-CA8D2894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5" y="940562"/>
            <a:ext cx="9621667" cy="521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E46EC-5C0B-8319-E806-9A6FAFC0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60" y="870666"/>
            <a:ext cx="9595475" cy="5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3A5B311-F070-B4BF-E38B-2944ADF3B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007744"/>
              </p:ext>
            </p:extLst>
          </p:nvPr>
        </p:nvGraphicFramePr>
        <p:xfrm>
          <a:off x="142569" y="820097"/>
          <a:ext cx="11906862" cy="568391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192593">
                  <a:extLst>
                    <a:ext uri="{9D8B030D-6E8A-4147-A177-3AD203B41FA5}">
                      <a16:colId xmlns:a16="http://schemas.microsoft.com/office/drawing/2014/main" val="2371048932"/>
                    </a:ext>
                  </a:extLst>
                </a:gridCol>
                <a:gridCol w="1700981">
                  <a:extLst>
                    <a:ext uri="{9D8B030D-6E8A-4147-A177-3AD203B41FA5}">
                      <a16:colId xmlns:a16="http://schemas.microsoft.com/office/drawing/2014/main" val="2507478571"/>
                    </a:ext>
                  </a:extLst>
                </a:gridCol>
                <a:gridCol w="6771848">
                  <a:extLst>
                    <a:ext uri="{9D8B030D-6E8A-4147-A177-3AD203B41FA5}">
                      <a16:colId xmlns:a16="http://schemas.microsoft.com/office/drawing/2014/main" val="4142486146"/>
                    </a:ext>
                  </a:extLst>
                </a:gridCol>
                <a:gridCol w="1241440">
                  <a:extLst>
                    <a:ext uri="{9D8B030D-6E8A-4147-A177-3AD203B41FA5}">
                      <a16:colId xmlns:a16="http://schemas.microsoft.com/office/drawing/2014/main" val="1284428170"/>
                    </a:ext>
                  </a:extLst>
                </a:gridCol>
              </a:tblGrid>
              <a:tr h="539748"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Họ</a:t>
                      </a:r>
                      <a:r>
                        <a:rPr lang="vi-VN" sz="2200" b="0" spc="-1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và </a:t>
                      </a:r>
                      <a:r>
                        <a:rPr lang="vi-VN" sz="2200" b="0" spc="-2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tên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algn="ctr">
                        <a:spcBef>
                          <a:spcPts val="405"/>
                        </a:spcBef>
                      </a:pPr>
                      <a:r>
                        <a:rPr lang="en-US" sz="2200" b="0" spc="-1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Mssv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23595" indent="-713740">
                        <a:lnSpc>
                          <a:spcPts val="18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Tổng</a:t>
                      </a:r>
                      <a:r>
                        <a:rPr lang="vi-VN" sz="2200" b="0" spc="-5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hợp</a:t>
                      </a:r>
                      <a:r>
                        <a:rPr lang="vi-VN" sz="2200" b="0" spc="-5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công</a:t>
                      </a:r>
                      <a:r>
                        <a:rPr lang="vi-VN" sz="2200" b="0" spc="-5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việc</a:t>
                      </a:r>
                      <a:r>
                        <a:rPr lang="vi-VN" sz="2200" b="0" spc="-5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thực </a:t>
                      </a:r>
                      <a:r>
                        <a:rPr lang="vi-VN" sz="2200" b="0" spc="-2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hiện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vi-VN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Đánh</a:t>
                      </a:r>
                      <a:r>
                        <a:rPr lang="vi-VN" sz="2200" b="0" spc="-25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giá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0242651"/>
                  </a:ext>
                </a:extLst>
              </a:tr>
              <a:tr h="807503">
                <a:tc>
                  <a:txBody>
                    <a:bodyPr/>
                    <a:lstStyle/>
                    <a:p>
                      <a:pPr marL="69850" marR="84455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Nguyễn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Duy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2200" b="0" spc="-1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2001215671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phiếu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mượn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độc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word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báo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cáo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thống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kê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độc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ppt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thuyết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clip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thuyết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csdl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041271"/>
                  </a:ext>
                </a:extLst>
              </a:tr>
              <a:tr h="896296">
                <a:tc>
                  <a:txBody>
                    <a:bodyPr/>
                    <a:lstStyle/>
                    <a:p>
                      <a:pPr marL="69850" marR="35560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Huỳnh Lê Thúy Uyên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en-US" sz="2200" b="0" spc="-1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2001210865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sách,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đăng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nhập,form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khoa , word, ppt,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csdl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tổng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hợp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ppt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6166667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marL="69850" marR="236855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Lê Ngọc Bảo Trân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2001216229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vi-VN" sz="2200" b="0" spc="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vi-VN" sz="2200" b="0" spc="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cơ</a:t>
                      </a:r>
                      <a:r>
                        <a:rPr lang="vi-VN" sz="2200" b="0" spc="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sở</a:t>
                      </a:r>
                      <a:r>
                        <a:rPr lang="vi-VN" sz="2200" b="0" spc="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dữ</a:t>
                      </a:r>
                      <a:r>
                        <a:rPr lang="vi-VN" sz="2200" b="0" spc="4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liệu,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mô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BFD,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mô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usecase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 Word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thuyết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ppt,form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tác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giả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9192025"/>
                  </a:ext>
                </a:extLst>
              </a:tr>
              <a:tr h="781821">
                <a:tc>
                  <a:txBody>
                    <a:bodyPr/>
                    <a:lstStyle/>
                    <a:p>
                      <a:pPr marL="69850" marR="39116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Trần Thị Trúc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vi-VN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2001216252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6350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</a:t>
                      </a:r>
                      <a:r>
                        <a:rPr lang="vi-VN" sz="2200" b="0" spc="2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chi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tiết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phân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usecase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làm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word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của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ppt,form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nxb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erd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5668490"/>
                  </a:ext>
                </a:extLst>
              </a:tr>
              <a:tr h="916893">
                <a:tc>
                  <a:txBody>
                    <a:bodyPr/>
                    <a:lstStyle/>
                    <a:p>
                      <a:pPr marL="69850" marR="39116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Cao Hoàng Nhật Thăng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vi-VN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2001216157</a:t>
                      </a:r>
                      <a:endParaRPr lang="en-US" sz="2200" b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6350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use case,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phân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usecase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đăng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thống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kê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sách,ppt,word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của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mình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0513152"/>
                  </a:ext>
                </a:extLst>
              </a:tr>
              <a:tr h="781821">
                <a:tc>
                  <a:txBody>
                    <a:bodyPr/>
                    <a:lstStyle/>
                    <a:p>
                      <a:pPr marL="69850" marR="39116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Phan Ngọc Viễn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20000"/>
                        </a:lnSpc>
                        <a:spcBef>
                          <a:spcPts val="400"/>
                        </a:spcBef>
                      </a:pPr>
                      <a:r>
                        <a:rPr lang="vi-VN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2001210347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 marR="63500" algn="just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use case,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phân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rã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usecase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mô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hình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bpm, form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thể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loại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word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của</a:t>
                      </a: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200" b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mình,ppt</a:t>
                      </a:r>
                      <a:endParaRPr lang="en-US" sz="2200" b="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9850">
                        <a:spcBef>
                          <a:spcPts val="405"/>
                        </a:spcBef>
                      </a:pPr>
                      <a:r>
                        <a:rPr lang="en-US" sz="2200" b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2102269"/>
                  </a:ext>
                </a:extLst>
              </a:tr>
            </a:tbl>
          </a:graphicData>
        </a:graphic>
      </p:graphicFrame>
      <p:sp>
        <p:nvSpPr>
          <p:cNvPr id="19" name="Title 7">
            <a:extLst>
              <a:ext uri="{FF2B5EF4-FFF2-40B4-BE49-F238E27FC236}">
                <a16:creationId xmlns:a16="http://schemas.microsoft.com/office/drawing/2014/main" id="{ED0A5C4E-4C6E-BDB6-70BC-8A6472FCC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365" y="-662782"/>
            <a:ext cx="10515600" cy="1325563"/>
          </a:xfrm>
        </p:spPr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1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KÝ TÀI KHOẢN QUẢN LÝ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D531D-1993-1534-4C6C-6E4423AE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75" y="728149"/>
            <a:ext cx="9221850" cy="55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24F7E-700D-069F-E674-E07438F9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14" y="752350"/>
            <a:ext cx="7745915" cy="55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5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SÁCH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BA9E-F175-D766-AE11-B780ACF0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66" y="815693"/>
            <a:ext cx="9548966" cy="52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3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ĐỌC GIẢ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0F795-09AF-333A-B183-0F8750F6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8" y="815684"/>
            <a:ext cx="10106753" cy="52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5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PHIẾU MƯỢN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A086C-4BED-3C4E-BCA0-3359CCFF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53" y="910525"/>
            <a:ext cx="9674134" cy="51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THÔNG TIN KHOA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2F3AC-4836-AE4C-0896-ACA41304A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505" y="712890"/>
            <a:ext cx="6298003" cy="57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3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THÔNG TIN TÁC GIẢ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AC4A5-E8EF-634C-F54E-CD85DC0E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82" y="872294"/>
            <a:ext cx="5861799" cy="53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THÔNG TIN THỂ LOẠI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81488-6E8E-1DE2-7FAD-61E5A6A3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81" y="752169"/>
            <a:ext cx="6131048" cy="55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9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NHÀ XUẤT BẢN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FC4961-ADAD-9C44-54AB-AD454AF1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15" y="546747"/>
            <a:ext cx="6388755" cy="58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5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THỐNG KÊ SÁCH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FCFC4-D45A-8569-FC53-0BB964B8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84" y="604619"/>
            <a:ext cx="6006434" cy="56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1">
            <a:extLst>
              <a:ext uri="{FF2B5EF4-FFF2-40B4-BE49-F238E27FC236}">
                <a16:creationId xmlns:a16="http://schemas.microsoft.com/office/drawing/2014/main" id="{4F3A25D1-9D6E-D7D6-9FC2-239F18FF9516}"/>
              </a:ext>
            </a:extLst>
          </p:cNvPr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KHẢO SÁT NGHIỆP VỤ </a:t>
            </a:r>
          </a:p>
        </p:txBody>
      </p:sp>
      <p:sp>
        <p:nvSpPr>
          <p:cNvPr id="16" name="!!Rectangle 2">
            <a:extLst>
              <a:ext uri="{FF2B5EF4-FFF2-40B4-BE49-F238E27FC236}">
                <a16:creationId xmlns:a16="http://schemas.microsoft.com/office/drawing/2014/main" id="{664F7EA1-0E2C-C2A8-46AD-3619E639C4F5}"/>
              </a:ext>
            </a:extLst>
          </p:cNvPr>
          <p:cNvSpPr/>
          <p:nvPr/>
        </p:nvSpPr>
        <p:spPr>
          <a:xfrm>
            <a:off x="2357777" y="0"/>
            <a:ext cx="2640943" cy="6858000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ĐẶC TẢ YÊU CẦU BÀI TOÁN</a:t>
            </a:r>
          </a:p>
        </p:txBody>
      </p:sp>
      <p:sp>
        <p:nvSpPr>
          <p:cNvPr id="17" name="!!Rectangle 3">
            <a:extLst>
              <a:ext uri="{FF2B5EF4-FFF2-40B4-BE49-F238E27FC236}">
                <a16:creationId xmlns:a16="http://schemas.microsoft.com/office/drawing/2014/main" id="{F5464D3C-CDEE-48B7-FA37-C5398B0A6827}"/>
              </a:ext>
            </a:extLst>
          </p:cNvPr>
          <p:cNvSpPr/>
          <p:nvPr/>
        </p:nvSpPr>
        <p:spPr>
          <a:xfrm>
            <a:off x="4998720" y="0"/>
            <a:ext cx="2438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THIẾT KẾ CHƯƠNG TRÌNH</a:t>
            </a:r>
          </a:p>
        </p:txBody>
      </p:sp>
      <p:sp>
        <p:nvSpPr>
          <p:cNvPr id="18" name="!!Rectangle 4">
            <a:extLst>
              <a:ext uri="{FF2B5EF4-FFF2-40B4-BE49-F238E27FC236}">
                <a16:creationId xmlns:a16="http://schemas.microsoft.com/office/drawing/2014/main" id="{3B996AB5-1711-2EF3-E5C1-212A8EF79D87}"/>
              </a:ext>
            </a:extLst>
          </p:cNvPr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CÀI ĐẶT CHƯƠNG TRÌNH</a:t>
            </a:r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!!Rectangle 5">
            <a:extLst>
              <a:ext uri="{FF2B5EF4-FFF2-40B4-BE49-F238E27FC236}">
                <a16:creationId xmlns:a16="http://schemas.microsoft.com/office/drawing/2014/main" id="{56E533A0-49E4-B3F1-E90C-6A5027624C63}"/>
              </a:ext>
            </a:extLst>
          </p:cNvPr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HƯỚNG DẪN SỬ DỤNG</a:t>
            </a:r>
          </a:p>
        </p:txBody>
      </p:sp>
    </p:spTree>
    <p:extLst>
      <p:ext uri="{BB962C8B-B14F-4D97-AF65-F5344CB8AC3E}">
        <p14:creationId xmlns:p14="http://schemas.microsoft.com/office/powerpoint/2010/main" val="151747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Rectangle 5">
            <a:extLst>
              <a:ext uri="{FF2B5EF4-FFF2-40B4-BE49-F238E27FC236}">
                <a16:creationId xmlns:a16="http://schemas.microsoft.com/office/drawing/2014/main" id="{08C6F0BE-A3F9-EEE4-B609-AB59C20F3B49}"/>
              </a:ext>
            </a:extLst>
          </p:cNvPr>
          <p:cNvSpPr/>
          <p:nvPr/>
        </p:nvSpPr>
        <p:spPr>
          <a:xfrm>
            <a:off x="1" y="-60960"/>
            <a:ext cx="548640" cy="69189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ahoma" panose="020B0604030504040204" pitchFamily="34" charset="0"/>
              </a:rPr>
              <a:t>5</a:t>
            </a:r>
          </a:p>
        </p:txBody>
      </p:sp>
      <p:sp>
        <p:nvSpPr>
          <p:cNvPr id="9" name="!!Rectangle 4">
            <a:extLst>
              <a:ext uri="{FF2B5EF4-FFF2-40B4-BE49-F238E27FC236}">
                <a16:creationId xmlns:a16="http://schemas.microsoft.com/office/drawing/2014/main" id="{7EF58B21-B7E3-A822-F87D-FEF9A771F05A}"/>
              </a:ext>
            </a:extLst>
          </p:cNvPr>
          <p:cNvSpPr/>
          <p:nvPr/>
        </p:nvSpPr>
        <p:spPr>
          <a:xfrm>
            <a:off x="11418233" y="6451200"/>
            <a:ext cx="773767" cy="3877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1">
            <a:extLst>
              <a:ext uri="{FF2B5EF4-FFF2-40B4-BE49-F238E27FC236}">
                <a16:creationId xmlns:a16="http://schemas.microsoft.com/office/drawing/2014/main" id="{FD1636D8-C63B-C487-675E-257EBC6E2F4A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2">
            <a:extLst>
              <a:ext uri="{FF2B5EF4-FFF2-40B4-BE49-F238E27FC236}">
                <a16:creationId xmlns:a16="http://schemas.microsoft.com/office/drawing/2014/main" id="{55C27F95-11CF-831E-9886-8314B5300F05}"/>
              </a:ext>
            </a:extLst>
          </p:cNvPr>
          <p:cNvSpPr/>
          <p:nvPr/>
        </p:nvSpPr>
        <p:spPr>
          <a:xfrm>
            <a:off x="9915068" y="6470246"/>
            <a:ext cx="751582" cy="38775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!!Rectangle 3">
            <a:extLst>
              <a:ext uri="{FF2B5EF4-FFF2-40B4-BE49-F238E27FC236}">
                <a16:creationId xmlns:a16="http://schemas.microsoft.com/office/drawing/2014/main" id="{0BA06B8E-32B1-D0B2-BB3D-E323A1AC07AD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EBC086-7E9F-F3A6-0F3E-29926A9A6D2A}"/>
              </a:ext>
            </a:extLst>
          </p:cNvPr>
          <p:cNvSpPr txBox="1">
            <a:spLocks/>
          </p:cNvSpPr>
          <p:nvPr/>
        </p:nvSpPr>
        <p:spPr>
          <a:xfrm>
            <a:off x="548641" y="-60960"/>
            <a:ext cx="11643358" cy="60770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03225"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THỐNG KÊ ĐỘC GIẢ VÀ PHIẾU MƯỢN TRẢ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7D7D-62D9-1FE0-6F06-8C7800F8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406" y="610465"/>
            <a:ext cx="6355080" cy="58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177F-F6A0-7D04-C54E-5D5831EE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8E573-91F5-0904-4415-18A2E4B0B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7EC10-72CF-5099-016D-40FD552F8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E4E3F-BDE4-1037-2AA3-7E9EC89421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0FDD8-CAA8-5575-5B46-1E260BFB87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8A43D-0710-6170-7B65-5FCC2E4E81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255549-606A-2F71-AA70-6B97802BBD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E3F2A7-3290-1226-3B3E-8937B58659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18A5A7-307A-B6A3-B438-E01437FEF7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49A59-F47E-B6FB-FB9B-F3B8F9BD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9992"/>
            <a:ext cx="12298680" cy="96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0" y="0"/>
            <a:ext cx="5787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180461" y="6470248"/>
            <a:ext cx="751583" cy="387752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4">
            <a:extLst>
              <a:ext uri="{FF2B5EF4-FFF2-40B4-BE49-F238E27FC236}">
                <a16:creationId xmlns:a16="http://schemas.microsoft.com/office/drawing/2014/main" id="{495F1519-4100-F88B-C22D-DE916E4898AA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5">
            <a:extLst>
              <a:ext uri="{FF2B5EF4-FFF2-40B4-BE49-F238E27FC236}">
                <a16:creationId xmlns:a16="http://schemas.microsoft.com/office/drawing/2014/main" id="{8144B362-5977-F94A-75AB-74D7A91FC82A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!!Rectangle 13">
            <a:extLst>
              <a:ext uri="{FF2B5EF4-FFF2-40B4-BE49-F238E27FC236}">
                <a16:creationId xmlns:a16="http://schemas.microsoft.com/office/drawing/2014/main" id="{ACE98AF7-96AC-98CB-0130-E30F564A46D3}"/>
              </a:ext>
            </a:extLst>
          </p:cNvPr>
          <p:cNvSpPr/>
          <p:nvPr/>
        </p:nvSpPr>
        <p:spPr>
          <a:xfrm>
            <a:off x="578734" y="0"/>
            <a:ext cx="10671858" cy="16667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BIỂU ĐỒ PHÂN CẤP CHỨC NĂNG</a:t>
            </a:r>
            <a:endParaRPr lang="en-US" sz="4800" b="1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6F9D59-00D0-6AD1-D3F9-DBE371D78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9" y="1666754"/>
            <a:ext cx="11322203" cy="43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2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0" y="0"/>
            <a:ext cx="5787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180461" y="6470248"/>
            <a:ext cx="751583" cy="387752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4">
            <a:extLst>
              <a:ext uri="{FF2B5EF4-FFF2-40B4-BE49-F238E27FC236}">
                <a16:creationId xmlns:a16="http://schemas.microsoft.com/office/drawing/2014/main" id="{495F1519-4100-F88B-C22D-DE916E4898AA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5">
            <a:extLst>
              <a:ext uri="{FF2B5EF4-FFF2-40B4-BE49-F238E27FC236}">
                <a16:creationId xmlns:a16="http://schemas.microsoft.com/office/drawing/2014/main" id="{8144B362-5977-F94A-75AB-74D7A91FC82A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!!Rectangle 13">
            <a:extLst>
              <a:ext uri="{FF2B5EF4-FFF2-40B4-BE49-F238E27FC236}">
                <a16:creationId xmlns:a16="http://schemas.microsoft.com/office/drawing/2014/main" id="{ACE98AF7-96AC-98CB-0130-E30F564A46D3}"/>
              </a:ext>
            </a:extLst>
          </p:cNvPr>
          <p:cNvSpPr/>
          <p:nvPr/>
        </p:nvSpPr>
        <p:spPr>
          <a:xfrm>
            <a:off x="578734" y="0"/>
            <a:ext cx="10671858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SỐ BIỂU MẪU</a:t>
            </a:r>
            <a:endParaRPr lang="en-US" sz="3500" kern="1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733B4-D363-93B0-B829-9517E28AE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"/>
          <a:stretch/>
        </p:blipFill>
        <p:spPr>
          <a:xfrm>
            <a:off x="941408" y="914400"/>
            <a:ext cx="7670228" cy="57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9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Rectangle 1">
            <a:extLst>
              <a:ext uri="{FF2B5EF4-FFF2-40B4-BE49-F238E27FC236}">
                <a16:creationId xmlns:a16="http://schemas.microsoft.com/office/drawing/2014/main" id="{49DF56F6-BC1B-3DA0-B840-E9BDC37F1A7C}"/>
              </a:ext>
            </a:extLst>
          </p:cNvPr>
          <p:cNvSpPr/>
          <p:nvPr/>
        </p:nvSpPr>
        <p:spPr>
          <a:xfrm>
            <a:off x="0" y="0"/>
            <a:ext cx="5787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solidFill>
                  <a:schemeClr val="tx1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8" name="!!Rectangle 2">
            <a:extLst>
              <a:ext uri="{FF2B5EF4-FFF2-40B4-BE49-F238E27FC236}">
                <a16:creationId xmlns:a16="http://schemas.microsoft.com/office/drawing/2014/main" id="{276D36D1-4C4A-1732-2197-7927671F1FAD}"/>
              </a:ext>
            </a:extLst>
          </p:cNvPr>
          <p:cNvSpPr/>
          <p:nvPr/>
        </p:nvSpPr>
        <p:spPr>
          <a:xfrm>
            <a:off x="9180461" y="6470248"/>
            <a:ext cx="751583" cy="387752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3">
            <a:extLst>
              <a:ext uri="{FF2B5EF4-FFF2-40B4-BE49-F238E27FC236}">
                <a16:creationId xmlns:a16="http://schemas.microsoft.com/office/drawing/2014/main" id="{B6040613-3E1C-0055-3AA0-98607B0DD8B5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!!Rectangle 4">
            <a:extLst>
              <a:ext uri="{FF2B5EF4-FFF2-40B4-BE49-F238E27FC236}">
                <a16:creationId xmlns:a16="http://schemas.microsoft.com/office/drawing/2014/main" id="{495F1519-4100-F88B-C22D-DE916E4898AA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1" name="!!Rectangle 5">
            <a:extLst>
              <a:ext uri="{FF2B5EF4-FFF2-40B4-BE49-F238E27FC236}">
                <a16:creationId xmlns:a16="http://schemas.microsoft.com/office/drawing/2014/main" id="{8144B362-5977-F94A-75AB-74D7A91FC82A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!!Rectangle 13">
            <a:extLst>
              <a:ext uri="{FF2B5EF4-FFF2-40B4-BE49-F238E27FC236}">
                <a16:creationId xmlns:a16="http://schemas.microsoft.com/office/drawing/2014/main" id="{ACE98AF7-96AC-98CB-0130-E30F564A46D3}"/>
              </a:ext>
            </a:extLst>
          </p:cNvPr>
          <p:cNvSpPr/>
          <p:nvPr/>
        </p:nvSpPr>
        <p:spPr>
          <a:xfrm>
            <a:off x="578734" y="0"/>
            <a:ext cx="10671858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5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SỐ BIỂU MẪU</a:t>
            </a:r>
            <a:endParaRPr lang="en-US" sz="3500" kern="1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279728-35EE-AD1F-E513-1398E492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90" y="914400"/>
            <a:ext cx="77495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1">
            <a:extLst>
              <a:ext uri="{FF2B5EF4-FFF2-40B4-BE49-F238E27FC236}">
                <a16:creationId xmlns:a16="http://schemas.microsoft.com/office/drawing/2014/main" id="{4F3A25D1-9D6E-D7D6-9FC2-239F18FF9516}"/>
              </a:ext>
            </a:extLst>
          </p:cNvPr>
          <p:cNvSpPr/>
          <p:nvPr/>
        </p:nvSpPr>
        <p:spPr>
          <a:xfrm>
            <a:off x="0" y="0"/>
            <a:ext cx="237744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KHẢO SÁT NGHIỆP VỤ </a:t>
            </a:r>
          </a:p>
        </p:txBody>
      </p:sp>
      <p:sp>
        <p:nvSpPr>
          <p:cNvPr id="16" name="!!Rectangle 2">
            <a:extLst>
              <a:ext uri="{FF2B5EF4-FFF2-40B4-BE49-F238E27FC236}">
                <a16:creationId xmlns:a16="http://schemas.microsoft.com/office/drawing/2014/main" id="{664F7EA1-0E2C-C2A8-46AD-3619E639C4F5}"/>
              </a:ext>
            </a:extLst>
          </p:cNvPr>
          <p:cNvSpPr/>
          <p:nvPr/>
        </p:nvSpPr>
        <p:spPr>
          <a:xfrm>
            <a:off x="2357777" y="0"/>
            <a:ext cx="2640943" cy="6858000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ĐẶC TẢ YÊU CẦU BÀI TOÁN</a:t>
            </a:r>
          </a:p>
        </p:txBody>
      </p:sp>
      <p:sp>
        <p:nvSpPr>
          <p:cNvPr id="17" name="!!Rectangle 3">
            <a:extLst>
              <a:ext uri="{FF2B5EF4-FFF2-40B4-BE49-F238E27FC236}">
                <a16:creationId xmlns:a16="http://schemas.microsoft.com/office/drawing/2014/main" id="{F5464D3C-CDEE-48B7-FA37-C5398B0A6827}"/>
              </a:ext>
            </a:extLst>
          </p:cNvPr>
          <p:cNvSpPr/>
          <p:nvPr/>
        </p:nvSpPr>
        <p:spPr>
          <a:xfrm>
            <a:off x="4998720" y="0"/>
            <a:ext cx="24384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THIẾT KẾ CHƯƠNG TRÌNH</a:t>
            </a:r>
          </a:p>
        </p:txBody>
      </p:sp>
      <p:sp>
        <p:nvSpPr>
          <p:cNvPr id="18" name="!!Rectangle 4">
            <a:extLst>
              <a:ext uri="{FF2B5EF4-FFF2-40B4-BE49-F238E27FC236}">
                <a16:creationId xmlns:a16="http://schemas.microsoft.com/office/drawing/2014/main" id="{3B996AB5-1711-2EF3-E5C1-212A8EF79D87}"/>
              </a:ext>
            </a:extLst>
          </p:cNvPr>
          <p:cNvSpPr/>
          <p:nvPr/>
        </p:nvSpPr>
        <p:spPr>
          <a:xfrm>
            <a:off x="7437120" y="0"/>
            <a:ext cx="237744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CÀI ĐẶT CHƯƠNG TRÌNH</a:t>
            </a:r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!!Rectangle 5">
            <a:extLst>
              <a:ext uri="{FF2B5EF4-FFF2-40B4-BE49-F238E27FC236}">
                <a16:creationId xmlns:a16="http://schemas.microsoft.com/office/drawing/2014/main" id="{56E533A0-49E4-B3F1-E90C-6A5027624C63}"/>
              </a:ext>
            </a:extLst>
          </p:cNvPr>
          <p:cNvSpPr/>
          <p:nvPr/>
        </p:nvSpPr>
        <p:spPr>
          <a:xfrm>
            <a:off x="9814560" y="0"/>
            <a:ext cx="237744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Tahoma" panose="020B0604030504040204" pitchFamily="34" charset="0"/>
              </a:rPr>
              <a:t>HƯỚNG DẪN SỬ DỤNG</a:t>
            </a:r>
          </a:p>
        </p:txBody>
      </p:sp>
    </p:spTree>
    <p:extLst>
      <p:ext uri="{BB962C8B-B14F-4D97-AF65-F5344CB8AC3E}">
        <p14:creationId xmlns:p14="http://schemas.microsoft.com/office/powerpoint/2010/main" val="24008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3B8FF-F331-32E4-C1EC-ACC5EB13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8B2A-C4D5-451B-B8D4-563B6AC193C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9AEC5-8CF8-AFAD-3FD4-D6CA2F97DC65}"/>
              </a:ext>
            </a:extLst>
          </p:cNvPr>
          <p:cNvSpPr txBox="1"/>
          <p:nvPr/>
        </p:nvSpPr>
        <p:spPr>
          <a:xfrm>
            <a:off x="1579418" y="665018"/>
            <a:ext cx="866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các usecase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A0CA8-BE45-48E1-29BB-93F307BA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1423555"/>
            <a:ext cx="9102436" cy="4769427"/>
          </a:xfrm>
          <a:prstGeom prst="rect">
            <a:avLst/>
          </a:prstGeom>
        </p:spPr>
      </p:pic>
      <p:sp>
        <p:nvSpPr>
          <p:cNvPr id="2" name="!!Rectangle 1">
            <a:extLst>
              <a:ext uri="{FF2B5EF4-FFF2-40B4-BE49-F238E27FC236}">
                <a16:creationId xmlns:a16="http://schemas.microsoft.com/office/drawing/2014/main" id="{7AA63488-6823-3EE7-97B6-534A9CEB3BC0}"/>
              </a:ext>
            </a:extLst>
          </p:cNvPr>
          <p:cNvSpPr/>
          <p:nvPr/>
        </p:nvSpPr>
        <p:spPr>
          <a:xfrm>
            <a:off x="9163485" y="6470246"/>
            <a:ext cx="751583" cy="3877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!!Rectangle 2">
            <a:extLst>
              <a:ext uri="{FF2B5EF4-FFF2-40B4-BE49-F238E27FC236}">
                <a16:creationId xmlns:a16="http://schemas.microsoft.com/office/drawing/2014/main" id="{0266517F-D681-BF0C-1EDA-A67285231DAB}"/>
              </a:ext>
            </a:extLst>
          </p:cNvPr>
          <p:cNvSpPr/>
          <p:nvPr/>
        </p:nvSpPr>
        <p:spPr>
          <a:xfrm>
            <a:off x="-65011" y="20256"/>
            <a:ext cx="578734" cy="6837744"/>
          </a:xfrm>
          <a:prstGeom prst="rect">
            <a:avLst/>
          </a:prstGeom>
          <a:solidFill>
            <a:srgbClr val="7DF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" name="!!Rectangle 3">
            <a:extLst>
              <a:ext uri="{FF2B5EF4-FFF2-40B4-BE49-F238E27FC236}">
                <a16:creationId xmlns:a16="http://schemas.microsoft.com/office/drawing/2014/main" id="{9D1ED974-EC9D-E00C-8506-B47555CDB628}"/>
              </a:ext>
            </a:extLst>
          </p:cNvPr>
          <p:cNvSpPr/>
          <p:nvPr/>
        </p:nvSpPr>
        <p:spPr>
          <a:xfrm>
            <a:off x="9932044" y="6470248"/>
            <a:ext cx="751583" cy="387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!!Rectangle 4">
            <a:extLst>
              <a:ext uri="{FF2B5EF4-FFF2-40B4-BE49-F238E27FC236}">
                <a16:creationId xmlns:a16="http://schemas.microsoft.com/office/drawing/2014/main" id="{5E43FA93-FAB3-237F-4B53-D65EAD35F995}"/>
              </a:ext>
            </a:extLst>
          </p:cNvPr>
          <p:cNvSpPr/>
          <p:nvPr/>
        </p:nvSpPr>
        <p:spPr>
          <a:xfrm>
            <a:off x="10683627" y="6470249"/>
            <a:ext cx="751582" cy="3877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9" name="!!Rectangle 5">
            <a:extLst>
              <a:ext uri="{FF2B5EF4-FFF2-40B4-BE49-F238E27FC236}">
                <a16:creationId xmlns:a16="http://schemas.microsoft.com/office/drawing/2014/main" id="{06C65E56-78A7-603B-5AD8-ACE8BAA926B4}"/>
              </a:ext>
            </a:extLst>
          </p:cNvPr>
          <p:cNvSpPr/>
          <p:nvPr/>
        </p:nvSpPr>
        <p:spPr>
          <a:xfrm>
            <a:off x="11435209" y="6470249"/>
            <a:ext cx="751582" cy="3877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Win32_CP_v7" id="{5795BD71-7F33-4B34-990A-D45AA585CF29}" vid="{C8FF4E2C-5F3D-4669-A823-29790D1D04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60D592A-2719-4BA4-9D58-C850DA066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71E388-B7A0-4DD3-934B-C3516E0899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AD7C0-530D-48DD-B62C-B23D425EAC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1180</TotalTime>
  <Words>777</Words>
  <Application>Microsoft Office PowerPoint</Application>
  <PresentationFormat>Widescreen</PresentationFormat>
  <Paragraphs>152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Avenir Next LT Pro Light</vt:lpstr>
      <vt:lpstr>Calibri</vt:lpstr>
      <vt:lpstr>Posterama</vt:lpstr>
      <vt:lpstr>Tahoma</vt:lpstr>
      <vt:lpstr>Times New Roman</vt:lpstr>
      <vt:lpstr>Custom</vt:lpstr>
      <vt:lpstr>Đề tài phần mềm quản lý thư viện</vt:lpstr>
      <vt:lpstr>Danh sách thành viên</vt:lpstr>
      <vt:lpstr>Phân công nhiệm vụ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YÊU CẦU PHI CHỨC NĂNG</vt:lpstr>
      <vt:lpstr>BIỂU ĐỒ THỰC THỂ LIÊN KẾT (ERD)</vt:lpstr>
      <vt:lpstr>PowerPoint Presentation</vt:lpstr>
      <vt:lpstr>PowerPoint Presentation</vt:lpstr>
      <vt:lpstr>Mô tả thuộc tính</vt:lpstr>
      <vt:lpstr>Mô tả thuộc tính</vt:lpstr>
      <vt:lpstr>Mô tả thuộc tính</vt:lpstr>
      <vt:lpstr>Mô tả thuộc tính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QUAN ĐIỂM CỦA LÊNIN VỀ ĐỘC QUYỀN TRONG NỀN KINH TẾ THỊ TRƯỜNG</dc:title>
  <dc:creator>Nguyen Duy</dc:creator>
  <cp:lastModifiedBy>Nguyen Duy</cp:lastModifiedBy>
  <cp:revision>57</cp:revision>
  <dcterms:created xsi:type="dcterms:W3CDTF">2023-09-24T06:33:27Z</dcterms:created>
  <dcterms:modified xsi:type="dcterms:W3CDTF">2023-12-23T09:37:24Z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